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2" r:id="rId6"/>
    <p:sldId id="263" r:id="rId7"/>
    <p:sldId id="267" r:id="rId8"/>
    <p:sldId id="265" r:id="rId9"/>
    <p:sldId id="266" r:id="rId10"/>
    <p:sldId id="26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FF"/>
    <a:srgbClr val="FF5050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4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9A813F-D1D8-432B-BACC-851F74A99817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542C32-142E-44B0-9C57-2F16029D1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B8C1069D-0447-4E2F-A71A-A8EE335ED955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06C76E7-E340-491C-87E3-4A3475A3F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80D13-C66F-4A00-8F65-59575F339123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312FC-DC5A-4E2A-9CFB-F3DB71E27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D5E6C-C6FB-4DD2-B06B-3E2423FE025E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6B43E-85D1-430A-ABA4-9ABDD9478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B9C39-DD7E-410A-A120-FF70EFBC8E8A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28E2C-79A4-4475-BEBA-2E981EA87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EEEF3-47EA-41C4-99B6-32F96FAA25E4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8ED40-9AB6-425D-98F7-FA8D6DC4D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A8E33-314C-497B-8BF4-15F1E68FEBB8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13195-92F5-4B83-A11E-5E642460A2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51B9E-F401-4264-AFB2-78A3FA5F86CE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71DE420-ED2C-470A-8A8A-6DF01B1CD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22EF3-D5B5-4EC1-B79C-ECB33A48A352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536B6-0697-4528-969F-C4A91CF20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24050-F284-4FDF-932C-2086FA12DF2D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3B0C7-4009-414D-9B01-9155550E3B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0F96703-1967-471B-8CD7-C5EDF96FD76C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DD757AF-E540-4ED8-9E64-E00439BB3D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F191E94F-4AB4-404A-A255-7598E5687B60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7F6BD25E-C7A3-4772-991A-C14FEF86D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85CEA9-3BB8-4838-A306-B04C255092D1}" type="datetimeFigureOut">
              <a:rPr lang="ru-RU"/>
              <a:pPr>
                <a:defRPr/>
              </a:pPr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0B3EAE-71E2-4785-B6AB-E896AA68A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1" r:id="rId4"/>
    <p:sldLayoutId id="2147483795" r:id="rId5"/>
    <p:sldLayoutId id="2147483790" r:id="rId6"/>
    <p:sldLayoutId id="2147483789" r:id="rId7"/>
    <p:sldLayoutId id="2147483796" r:id="rId8"/>
    <p:sldLayoutId id="2147483797" r:id="rId9"/>
    <p:sldLayoutId id="2147483788" r:id="rId10"/>
    <p:sldLayoutId id="2147483787" r:id="rId11"/>
  </p:sldLayoutIdLst>
  <p:txStyles>
    <p:titleStyle>
      <a:lvl1pPr marL="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51FFFF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51FFFF"/>
          </a:solidFill>
          <a:latin typeface="Century Gothic" pitchFamily="34" charset="0"/>
        </a:defRPr>
      </a:lvl2pPr>
      <a:lvl3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51FFFF"/>
          </a:solidFill>
          <a:latin typeface="Century Gothic" pitchFamily="34" charset="0"/>
        </a:defRPr>
      </a:lvl3pPr>
      <a:lvl4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51FFFF"/>
          </a:solidFill>
          <a:latin typeface="Century Gothic" pitchFamily="34" charset="0"/>
        </a:defRPr>
      </a:lvl4pPr>
      <a:lvl5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51FFFF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51FFFF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51FFFF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51FFFF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51FFFF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8AFFFE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80268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ru-RU" sz="4800" b="1" dirty="0" smtClean="0"/>
              <a:t>Личные права и свободы несовершеннолетнего</a:t>
            </a:r>
            <a:endParaRPr lang="ru-RU" sz="4800" dirty="0"/>
          </a:p>
        </p:txBody>
      </p:sp>
      <p:pic>
        <p:nvPicPr>
          <p:cNvPr id="14338" name="Рисунок 3" descr="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916113"/>
            <a:ext cx="7199312" cy="469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Право ребенка свободно передвигаться, выбирать место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пребывания и жительства .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772816"/>
            <a:ext cx="5220072" cy="5085184"/>
          </a:xfrm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Несовершеннолетний гражданин РФ, как правило, выезжает из РФ совместно хотя бы с одним из родителей, усыновителей, опекунов или попечителей.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23557" name="Picture 2" descr="http://stat16.privet.ru/lr/0b034dfb071d28170218cccb67381e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844675"/>
            <a:ext cx="532765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1"/>
                </a:solidFill>
              </a:rPr>
              <a:t>Право на жизнь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196752"/>
            <a:ext cx="914400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/>
              <a:t>1) установление полного запрета применения пыток и насилия, а также различных форм жестокого обращения;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708920"/>
            <a:ext cx="914400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/>
              <a:t>2)социальное обеспечение ребенка, включая установление права на охрану здоровья и бесплатную медицинскую помощь;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293096"/>
            <a:ext cx="9144000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/>
              <a:t>3)осуществление государственной политики в области борьбы с преступностью, </a:t>
            </a:r>
            <a:r>
              <a:rPr lang="ru-RU" sz="2800" dirty="0" err="1"/>
              <a:t>наркозависимостью</a:t>
            </a:r>
            <a:r>
              <a:rPr lang="ru-RU" sz="2800" dirty="0"/>
              <a:t> и токсикоманией в подростковой и молодежной среде.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66526"/>
          </a:xfr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/>
              <a:t>Право на охрану чести и достоинства личности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204864"/>
            <a:ext cx="9073008" cy="138499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/>
              <a:t>Никто не может подвергаться унижающему человеческое достоинство обращению или наказанию;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4077072"/>
            <a:ext cx="9144000" cy="138499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/>
              <a:t>Никто не может быть подвергнут медицинским, научным или иным опытам без добровольного согласия.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24631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Право на неприкосновенность личности, жилища, частной жизни, тайну переписки, телефонных переговоров, почтовых, телеграфных и иных форм сообщений </a:t>
            </a:r>
            <a:endParaRPr lang="ru-RU" sz="2800" b="1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492896"/>
            <a:ext cx="9144000" cy="1384995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/>
              <a:t>никто не может быть арестован, заключен или содержаться под стражей иначе как по судебному решению;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49080"/>
            <a:ext cx="9144000" cy="2246769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/>
              <a:t>никто не вправе проникать в жилище против воли проживающих в нем лиц (только в случаях, установленных действующем законодательством, или на основании решения суда);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 descr="DSC_585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1815882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/>
              <a:t>никто не может быть ограничен в свободе общения между людьми (важнейшее право человека на неприкосновенность частной жизни).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08125"/>
          </a:xfrm>
          <a:prstGeom prst="rect">
            <a:avLst/>
          </a:prstGeom>
          <a:solidFill>
            <a:srgbClr val="FF33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FF"/>
                </a:solidFill>
              </a:rPr>
              <a:t>Право ребенка на свободу совести и вероисповедания</a:t>
            </a:r>
          </a:p>
        </p:txBody>
      </p:sp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187450" y="2060575"/>
            <a:ext cx="496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entury Gothic" pitchFamily="34" charset="0"/>
            </a:endParaRP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0" y="1628775"/>
            <a:ext cx="9144000" cy="1384300"/>
          </a:xfrm>
          <a:prstGeom prst="rect">
            <a:avLst/>
          </a:prstGeom>
          <a:solidFill>
            <a:srgbClr val="FF505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>
                <a:solidFill>
                  <a:srgbClr val="FFFFFF"/>
                </a:solidFill>
                <a:latin typeface="Century Gothic" pitchFamily="34" charset="0"/>
              </a:rPr>
              <a:t>Интересы родителей о решение вопроса об отношении к Богу и о выборе религии их ребёнка;</a:t>
            </a: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0" y="3141663"/>
            <a:ext cx="9144000" cy="1814512"/>
          </a:xfrm>
          <a:prstGeom prst="rect">
            <a:avLst/>
          </a:prstGeom>
          <a:solidFill>
            <a:srgbClr val="FF505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>
                <a:solidFill>
                  <a:srgbClr val="FFFFFF"/>
                </a:solidFill>
                <a:latin typeface="Century Gothic" pitchFamily="34" charset="0"/>
              </a:rPr>
              <a:t>Образовательные учреждения не вправе обязывать несовершеннолетних учащихся посещать учебные занятия или факультативы религиозного содержания;</a:t>
            </a:r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0" y="5041900"/>
            <a:ext cx="9144000" cy="1816100"/>
          </a:xfrm>
          <a:prstGeom prst="rect">
            <a:avLst/>
          </a:prstGeom>
          <a:solidFill>
            <a:srgbClr val="FF505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>
                <a:solidFill>
                  <a:srgbClr val="FFFFFF"/>
                </a:solidFill>
                <a:latin typeface="Century Gothic" pitchFamily="34" charset="0"/>
              </a:rPr>
              <a:t>Установление запрета вовлечения несовершеннолетних в религиозные организации без учета мнения ребенка и письменного согласия родителей.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900igr.net/datas/chelovek/Prava-rebjonka.files/0002-002-Deti-imejut-pravo-govorit-na-svojom-rodnom-jazyke-ispovedovat-svoj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solidFill>
            <a:schemeClr val="tx1">
              <a:lumMod val="25000"/>
              <a:lumOff val="75000"/>
            </a:schemeClr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Право ребенка на свободу мысли, слова, свободу массовой информации.</a:t>
            </a:r>
            <a:endParaRPr lang="ru-RU" sz="3200" b="1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3141663"/>
            <a:ext cx="8229600" cy="3346450"/>
          </a:xfrm>
          <a:solidFill>
            <a:schemeClr val="tx1">
              <a:lumMod val="25000"/>
              <a:lumOff val="75000"/>
            </a:schemeClr>
          </a:solidFill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никто не может быть принужден к выражению своего мнения и убеждений или наоборот отказываться от них (декларируемая свобода мысли и слова)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067175" y="1773238"/>
            <a:ext cx="100965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 descr="10.jpg"/>
          <p:cNvPicPr>
            <a:picLocks noChangeAspect="1"/>
          </p:cNvPicPr>
          <p:nvPr/>
        </p:nvPicPr>
        <p:blipFill>
          <a:blip r:embed="rId2"/>
          <a:srcRect b="195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15">
      <a:dk1>
        <a:sysClr val="windowText" lastClr="000000"/>
      </a:dk1>
      <a:lt1>
        <a:srgbClr val="002060"/>
      </a:lt1>
      <a:dk2>
        <a:srgbClr val="FFFF99"/>
      </a:dk2>
      <a:lt2>
        <a:srgbClr val="66FFFF"/>
      </a:lt2>
      <a:accent1>
        <a:srgbClr val="0CFFFE"/>
      </a:accent1>
      <a:accent2>
        <a:srgbClr val="E56DEE"/>
      </a:accent2>
      <a:accent3>
        <a:srgbClr val="0CFFFE"/>
      </a:accent3>
      <a:accent4>
        <a:srgbClr val="CC00FF"/>
      </a:accent4>
      <a:accent5>
        <a:srgbClr val="00FF00"/>
      </a:accent5>
      <a:accent6>
        <a:srgbClr val="00B4FA"/>
      </a:accent6>
      <a:hlink>
        <a:srgbClr val="FF3399"/>
      </a:hlink>
      <a:folHlink>
        <a:srgbClr val="66FFF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241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Arial</vt:lpstr>
      <vt:lpstr>Century Gothic</vt:lpstr>
      <vt:lpstr>Wingdings 2</vt:lpstr>
      <vt:lpstr>Verdana</vt:lpstr>
      <vt:lpstr>Calibri</vt:lpstr>
      <vt:lpstr>Wingdings</vt:lpstr>
      <vt:lpstr>Яркая</vt:lpstr>
      <vt:lpstr>Яркая</vt:lpstr>
      <vt:lpstr>Яркая</vt:lpstr>
      <vt:lpstr>Яркая</vt:lpstr>
      <vt:lpstr>Яркая</vt:lpstr>
      <vt:lpstr>Яркая</vt:lpstr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Право ребенка на свободу мысли, слова, свободу массовой информации.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Личные права и свободы несовершеннолетнего</dc:title>
  <dc:creator>Liberty</dc:creator>
  <cp:lastModifiedBy>UristConsAdm</cp:lastModifiedBy>
  <cp:revision>3</cp:revision>
  <dcterms:created xsi:type="dcterms:W3CDTF">2014-03-10T17:40:59Z</dcterms:created>
  <dcterms:modified xsi:type="dcterms:W3CDTF">2019-11-18T12:37:17Z</dcterms:modified>
</cp:coreProperties>
</file>